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75" r:id="rId2"/>
    <p:sldId id="276" r:id="rId3"/>
    <p:sldId id="277" r:id="rId4"/>
    <p:sldId id="257" r:id="rId5"/>
    <p:sldId id="278" r:id="rId6"/>
    <p:sldId id="279" r:id="rId7"/>
    <p:sldId id="262" r:id="rId8"/>
    <p:sldId id="285" r:id="rId9"/>
    <p:sldId id="263" r:id="rId10"/>
    <p:sldId id="281" r:id="rId11"/>
    <p:sldId id="280" r:id="rId12"/>
    <p:sldId id="264" r:id="rId13"/>
    <p:sldId id="284" r:id="rId14"/>
    <p:sldId id="266" r:id="rId15"/>
    <p:sldId id="282" r:id="rId16"/>
    <p:sldId id="283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6F97E-F2C5-4DAD-83BD-7B215519AAA9}">
  <a:tblStyle styleId="{2A36F97E-F2C5-4DAD-83BD-7B215519AAA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9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32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880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760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49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80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4911" y="1485924"/>
            <a:ext cx="782071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b="1" dirty="0">
              <a:latin typeface="Impact" panose="020B0806030902050204" pitchFamily="34" charset="0"/>
              <a:ea typeface="DejaVu Sans" panose="020B0603030804020204" pitchFamily="34" charset="2"/>
              <a:cs typeface="DejaVu Sans" panose="020B0603030804020204" pitchFamily="34" charset="2"/>
            </a:endParaRPr>
          </a:p>
          <a:p>
            <a:pPr algn="ctr"/>
            <a:endParaRPr lang="ru-RU" sz="3000" b="1" dirty="0">
              <a:latin typeface="Impact" panose="020B0806030902050204" pitchFamily="34" charset="0"/>
              <a:ea typeface="DejaVu Sans" panose="020B0603030804020204" pitchFamily="34" charset="2"/>
              <a:cs typeface="DejaVu Sans" panose="020B0603030804020204" pitchFamily="34" charset="2"/>
            </a:endParaRPr>
          </a:p>
          <a:p>
            <a:pPr algn="ctr"/>
            <a: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реализации </a:t>
            </a:r>
            <a:r>
              <a:rPr lang="ru-RU" sz="3200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национального проекта </a:t>
            </a:r>
          </a:p>
          <a:p>
            <a:pPr algn="ctr"/>
            <a:r>
              <a:rPr lang="ru-RU" sz="3200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ОБРАЗОВАНИЕ» </a:t>
            </a:r>
            <a:b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</a:t>
            </a:r>
            <a:b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Михайловского </a:t>
            </a:r>
            <a:r>
              <a:rPr lang="ru-RU" sz="3200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 </a:t>
            </a:r>
            <a:r>
              <a:rPr lang="ru-RU" sz="3200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 </a:t>
            </a:r>
            <a:endParaRPr lang="ru-RU" sz="3200" b="1" dirty="0">
              <a:latin typeface="Times New Roman" panose="02020603050405020304" pitchFamily="18" charset="0"/>
              <a:ea typeface="DejaVu Sans" panose="020B0603030804020204" pitchFamily="34" charset="2"/>
              <a:cs typeface="Times New Roman" panose="02020603050405020304" pitchFamily="18" charset="0"/>
            </a:endParaRPr>
          </a:p>
        </p:txBody>
      </p:sp>
      <p:pic>
        <p:nvPicPr>
          <p:cNvPr id="5" name="Picture 5" descr="http://www.heraldicum.ru/russia/subjects/towns/images/miha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82" y="169681"/>
            <a:ext cx="1417886" cy="167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88;p13"/>
          <p:cNvSpPr txBox="1"/>
          <p:nvPr/>
        </p:nvSpPr>
        <p:spPr>
          <a:xfrm>
            <a:off x="3785649" y="5240843"/>
            <a:ext cx="5269974" cy="120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8227" y="169681"/>
            <a:ext cx="5639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и молодежной политики администрации МО - Михайловский муниципальный район Рязанской области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30" y="103694"/>
            <a:ext cx="7220447" cy="1183286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проект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системы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работы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образовательных учреждениях Михайловского района»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8130" y="1464356"/>
            <a:ext cx="81259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</a:t>
            </a:r>
            <a:r>
              <a:rPr lang="ru-RU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ru-RU" dirty="0"/>
          </a:p>
        </p:txBody>
      </p:sp>
      <p:sp>
        <p:nvSpPr>
          <p:cNvPr id="4" name="Google Shape;247;p27"/>
          <p:cNvSpPr txBox="1"/>
          <p:nvPr/>
        </p:nvSpPr>
        <p:spPr>
          <a:xfrm>
            <a:off x="2377354" y="2352187"/>
            <a:ext cx="6587538" cy="318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131" y="1901529"/>
            <a:ext cx="7918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условий для вовлечения 95% детей в возрасте от 5 до 18 лет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муниципальную систему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 путем организации деятельности муниципального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ресурсного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центра с возможностью обеспечения раннего самоопределения и дальнейшего трудоустройства в муниципалитете до 20% выпускников  общеобразовательных организаций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" y="3332681"/>
            <a:ext cx="2405189" cy="3206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10" y="3274186"/>
            <a:ext cx="2449058" cy="3265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0" b="19551"/>
          <a:stretch/>
        </p:blipFill>
        <p:spPr>
          <a:xfrm>
            <a:off x="3082566" y="3494664"/>
            <a:ext cx="3112540" cy="2902770"/>
          </a:xfrm>
          <a:prstGeom prst="rect">
            <a:avLst/>
          </a:prstGeom>
        </p:spPr>
      </p:pic>
      <p:pic>
        <p:nvPicPr>
          <p:cNvPr id="5" name="Picture 2" descr="https://sun9-53.userapi.com/c854220/v854220822/e7b75/kdEHj39ZXE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b="9692"/>
          <a:stretch/>
        </p:blipFill>
        <p:spPr bwMode="auto">
          <a:xfrm>
            <a:off x="7291147" y="103694"/>
            <a:ext cx="1335747" cy="18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5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90" y="274638"/>
            <a:ext cx="8814062" cy="1309066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проект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образовательных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Михайловского района»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59" r="35837"/>
          <a:stretch/>
        </p:blipFill>
        <p:spPr>
          <a:xfrm rot="5400000">
            <a:off x="4856650" y="4531165"/>
            <a:ext cx="2224207" cy="242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downloader.disk.yandex.ru/preview/2f4ea140a9b6a39dc809994a9df727d3e063b7aa836078edb91c0bd28e8ced86/5c9cd387/1c0ESSqo2vbb_GDUYSuIWHQgyVLPRWj1EGIasJJ4S7Q0Meq_pDEWHSQ93DkAu1qGPAjUkq5__bismpxUxTdHow%3D%3D?uid=0&amp;filename=DSC_2387.JPG&amp;disposition=inline&amp;hash=&amp;limit=0&amp;content_type=image%2Fjpeg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4" y="1513668"/>
            <a:ext cx="3753545" cy="2504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9" y="4439045"/>
            <a:ext cx="3055784" cy="229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09" y="1583704"/>
            <a:ext cx="3619893" cy="203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02" y="3947951"/>
            <a:ext cx="2600298" cy="1951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8" y="3439349"/>
            <a:ext cx="3552006" cy="19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519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 descr="C:\Users\UOiMP001\Desktop\выпускной\201525146438759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5735" y="641022"/>
            <a:ext cx="5081757" cy="121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/>
          <p:nvPr/>
        </p:nvSpPr>
        <p:spPr>
          <a:xfrm>
            <a:off x="2215511" y="764704"/>
            <a:ext cx="5061981" cy="76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Федеральный проект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«Поддержка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семей,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имеющих детей»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83" name="Google Shape;183;p21"/>
          <p:cNvGraphicFramePr/>
          <p:nvPr>
            <p:extLst>
              <p:ext uri="{D42A27DB-BD31-4B8C-83A1-F6EECF244321}">
                <p14:modId xmlns:p14="http://schemas.microsoft.com/office/powerpoint/2010/main" val="747741318"/>
              </p:ext>
            </p:extLst>
          </p:nvPr>
        </p:nvGraphicFramePr>
        <p:xfrm>
          <a:off x="197962" y="3301828"/>
          <a:ext cx="8691513" cy="3183193"/>
        </p:xfrm>
        <a:graphic>
          <a:graphicData uri="http://schemas.openxmlformats.org/drawingml/2006/table">
            <a:tbl>
              <a:tblPr firstRow="1" bandRow="1">
                <a:noFill/>
                <a:tableStyleId>{2A36F97E-F2C5-4DAD-83BD-7B215519AAA9}</a:tableStyleId>
              </a:tblPr>
              <a:tblGrid>
                <a:gridCol w="3279810"/>
                <a:gridCol w="983953"/>
                <a:gridCol w="983953"/>
                <a:gridCol w="983953"/>
                <a:gridCol w="901959"/>
                <a:gridCol w="819939"/>
                <a:gridCol w="737946"/>
              </a:tblGrid>
              <a:tr h="489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2019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2020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2022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2023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2024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96501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rgbClr val="17365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Количество услуг психолого-педагогической, методической и консультативной помощи </a:t>
                      </a:r>
                      <a:endParaRPr sz="1400" dirty="0">
                        <a:solidFill>
                          <a:srgbClr val="17365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484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968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1452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1936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2420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2904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  <a:tr h="1728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rgbClr val="17365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Доля граждан, положительно оценивших качество услуг психолого-педагогической, методической и консультативной помощи (%)</a:t>
                      </a:r>
                      <a:endParaRPr sz="1600">
                        <a:solidFill>
                          <a:srgbClr val="17365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800" dirty="0" smtClean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60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800" smtClean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smtClean="0"/>
                        <a:t>65</a:t>
                      </a: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70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75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80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/>
                        <a:t>85</a:t>
                      </a:r>
                      <a:endParaRPr sz="1800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184" name="Google Shape;184;p21"/>
          <p:cNvSpPr/>
          <p:nvPr/>
        </p:nvSpPr>
        <p:spPr>
          <a:xfrm>
            <a:off x="467544" y="1732167"/>
            <a:ext cx="792088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повышения компетентности родителей обучающихся в вопросах образования и воспитания путем предоставления услуг психолого-педагогической, методической и консультативной помощи родителям (законным представителям) детей, а также гражданам, желающим принять на воспитание в свои семьи детей, оставшихся без попечения родителей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6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082" y="274638"/>
            <a:ext cx="7602718" cy="960273"/>
          </a:xfrm>
        </p:spPr>
        <p:txBody>
          <a:bodyPr/>
          <a:lstStyle/>
          <a:p>
            <a:pPr lvl="0"/>
            <a:r>
              <a:rPr lang="ru-RU" sz="2800" b="1" dirty="0">
                <a:latin typeface="Times New Roman"/>
                <a:ea typeface="Times New Roman"/>
                <a:cs typeface="Times New Roman"/>
                <a:sym typeface="Times New Roman"/>
              </a:rPr>
              <a:t>Федеральный проект</a:t>
            </a:r>
            <a:br>
              <a:rPr lang="ru-RU" sz="28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«Поддержка семей, имеющих детей»</a:t>
            </a:r>
            <a:b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8351" y="1234911"/>
            <a:ext cx="6900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</a:rPr>
              <a:t>Оказание услуг психолого-педагогической, методической и консультативной помощи родителям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9" y="2121344"/>
            <a:ext cx="3441702" cy="459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48" y="2121344"/>
            <a:ext cx="3464351" cy="462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067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3" descr="C:\Users\UOiMP001\Desktop\выпускной\201525146438759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7591" y="631596"/>
            <a:ext cx="5448693" cy="120718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/>
          <p:nvPr/>
        </p:nvSpPr>
        <p:spPr>
          <a:xfrm>
            <a:off x="3005882" y="764703"/>
            <a:ext cx="3960526" cy="57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Федеральный проект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«Социальная активность» </a:t>
            </a:r>
            <a:endParaRPr sz="2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395536" y="1700808"/>
            <a:ext cx="79208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развитие добровольчества (волонтерства), развитие талантов и способностей у детей и молодежи, в т.ч. студентов, путем поддержки общественных инициатив и проектов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2" descr="C:\Users\Гость\Desktop\kKyZWxhKmF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402" y="4375465"/>
            <a:ext cx="2866130" cy="212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:\Users\Гость\Desktop\опять всё\Марафон 2018\WnqRtwwwez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72" y="2825742"/>
            <a:ext cx="4032856" cy="26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62" y="4240411"/>
            <a:ext cx="2799736" cy="20998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6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975" y="167878"/>
            <a:ext cx="5986021" cy="1084672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Федеральный проект</a:t>
            </a:r>
            <a:br>
              <a:rPr lang="ru-RU" sz="27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«СОЦИАЛЬНАЯ АКТИВНОСТЬ»</a:t>
            </a:r>
            <a:endParaRPr lang="ru-RU" sz="27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9072" y="2799761"/>
            <a:ext cx="3997430" cy="3912124"/>
          </a:xfrm>
        </p:spPr>
        <p:txBody>
          <a:bodyPr/>
          <a:lstStyle/>
          <a:p>
            <a:endParaRPr lang="ru-RU" dirty="0" smtClean="0"/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27</a:t>
            </a:r>
            <a:r>
              <a:rPr lang="ru-RU" b="1" dirty="0" smtClean="0">
                <a:solidFill>
                  <a:schemeClr val="tx1"/>
                </a:solidFill>
              </a:rPr>
              <a:t> волонтерских отрядов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431</a:t>
            </a:r>
            <a:r>
              <a:rPr lang="ru-RU" b="1" dirty="0" smtClean="0">
                <a:solidFill>
                  <a:schemeClr val="tx1"/>
                </a:solidFill>
              </a:rPr>
              <a:t> волонтер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6" y="1252550"/>
            <a:ext cx="3360656" cy="189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6" y="2603138"/>
            <a:ext cx="3503271" cy="233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Светлана Анатольевна\Desktop\lPHDHHk3M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6220" y="739835"/>
            <a:ext cx="3819031" cy="283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F:\Смена 2017\-eYdEfYZV2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495" y="4397959"/>
            <a:ext cx="3366262" cy="252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15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6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633" y="274637"/>
            <a:ext cx="8253167" cy="1497601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проект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и организация работы проектной школы Михайловского муниципального района «Проектный лидер»»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73" y="1885361"/>
            <a:ext cx="6124015" cy="344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212">
            <a:off x="385591" y="4051183"/>
            <a:ext cx="3221421" cy="241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/>
          <a:stretch/>
        </p:blipFill>
        <p:spPr>
          <a:xfrm rot="769499">
            <a:off x="5973798" y="4212802"/>
            <a:ext cx="2803670" cy="223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78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7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89215" y="1017758"/>
            <a:ext cx="3968885" cy="218142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8554" y="4779390"/>
            <a:ext cx="5837548" cy="966009"/>
          </a:xfrm>
        </p:spPr>
        <p:txBody>
          <a:bodyPr>
            <a:normAutofit fontScale="70000" lnSpcReduction="2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 07.05.2018 г. № 204</a:t>
            </a:r>
          </a:p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национальных целях и стратегических задачах развития Российской Федерации на период до 2024 года»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5" y="428889"/>
            <a:ext cx="2676470" cy="20073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4425" y="631596"/>
            <a:ext cx="604562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5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воспитание гармонично-развитой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</p:spTree>
    <p:extLst>
      <p:ext uri="{BB962C8B-B14F-4D97-AF65-F5344CB8AC3E}">
        <p14:creationId xmlns:p14="http://schemas.microsoft.com/office/powerpoint/2010/main" val="4763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" y="274639"/>
            <a:ext cx="9021452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5" name="Google Shape;95;p14"/>
          <p:cNvSpPr/>
          <p:nvPr/>
        </p:nvSpPr>
        <p:spPr>
          <a:xfrm>
            <a:off x="1619672" y="386500"/>
            <a:ext cx="6327124" cy="10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Национальный проект </a:t>
            </a:r>
            <a:endParaRPr lang="ru-RU" sz="3200" b="1" i="0" u="none" strike="noStrike" cap="none" dirty="0" smtClean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«</a:t>
            </a:r>
            <a:r>
              <a:rPr lang="ru-RU" sz="32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Образование» </a:t>
            </a:r>
            <a:endParaRPr sz="32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2123728" y="62068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1150070" y="1612870"/>
            <a:ext cx="7513164" cy="162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Times New Roman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-RU" sz="20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СНОВНЫЕ НАПРАВЛЕНИЯ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Times New Roman"/>
              <a:buNone/>
            </a:pPr>
            <a:r>
              <a:rPr lang="ru-RU" sz="20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РАЗВИТИЯ СИСТЕМЫ ОБРАЗОВАНИЯ: </a:t>
            </a:r>
            <a:endParaRPr lang="ru-RU" sz="28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1319753" y="2596581"/>
            <a:ext cx="6938128" cy="404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обновление содержания;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необходимой современной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инфраструктуры;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подготовка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соответствующих профессиональных кадров, их переподготовка и повышение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квалификации;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Ø"/>
            </a:pP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наиболее эффективных механизмов управления сферой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образования</a:t>
            </a:r>
            <a:endParaRPr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0" y="135425"/>
            <a:ext cx="6975835" cy="17091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82" y="273048"/>
            <a:ext cx="5495827" cy="792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dirty="0">
                <a:solidFill>
                  <a:srgbClr val="002060"/>
                </a:solidFill>
                <a:latin typeface="Impact" panose="020B0806030902050204" pitchFamily="34" charset="0"/>
              </a:rPr>
              <a:t>ФЕДЕРАЛЬНЫЙ ПРОЕКТ </a:t>
            </a:r>
            <a:r>
              <a:rPr lang="ru-RU" sz="27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/>
            </a:r>
            <a:br>
              <a:rPr lang="ru-RU" sz="2700" b="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27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«</a:t>
            </a:r>
            <a:r>
              <a:rPr lang="ru-RU" sz="2700" b="0" dirty="0">
                <a:solidFill>
                  <a:srgbClr val="002060"/>
                </a:solidFill>
                <a:latin typeface="Impact" panose="020B0806030902050204" pitchFamily="34" charset="0"/>
              </a:rPr>
              <a:t>СОВРЕМЕННАЯ ШКОЛА</a:t>
            </a:r>
            <a:r>
              <a:rPr lang="ru-RU" sz="27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</a:t>
            </a:r>
            <a:r>
              <a:rPr lang="ru-RU" sz="2700" dirty="0" smtClean="0">
                <a:latin typeface="Impact" panose="020B0806030902050204" pitchFamily="34" charset="0"/>
              </a:rPr>
              <a:t/>
            </a:r>
            <a:br>
              <a:rPr lang="ru-RU" sz="2700" dirty="0" smtClean="0">
                <a:latin typeface="Impact" panose="020B0806030902050204" pitchFamily="34" charset="0"/>
              </a:rPr>
            </a:br>
            <a:r>
              <a:rPr lang="ru-RU" sz="2700" dirty="0">
                <a:latin typeface="Impact" panose="020B0806030902050204" pitchFamily="34" charset="0"/>
              </a:rPr>
              <a:t/>
            </a:r>
            <a:br>
              <a:rPr lang="ru-RU" sz="2700" dirty="0">
                <a:latin typeface="Impact" panose="020B0806030902050204" pitchFamily="34" charset="0"/>
              </a:rPr>
            </a:br>
            <a:r>
              <a:rPr lang="ru-RU" sz="2700" b="0" dirty="0">
                <a:solidFill>
                  <a:srgbClr val="FF0000"/>
                </a:solidFill>
                <a:latin typeface="Impact" panose="020B0806030902050204" pitchFamily="34" charset="0"/>
              </a:rPr>
              <a:t>ЦЕНТР ОБРАЗОВАНИЯ ЦИФРОВОГО И ГУМАНИТАРНОГО ПРОФИЛЕЙ</a:t>
            </a:r>
            <a:r>
              <a:rPr lang="ru-RU" sz="2700" dirty="0">
                <a:solidFill>
                  <a:srgbClr val="FF0000"/>
                </a:solidFill>
                <a:latin typeface="Impact" panose="020B0806030902050204" pitchFamily="34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Impact" panose="020B0806030902050204" pitchFamily="34" charset="0"/>
              </a:rPr>
            </a:br>
            <a:r>
              <a:rPr lang="ru-RU" sz="2700" b="0" dirty="0">
                <a:solidFill>
                  <a:srgbClr val="FF0000"/>
                </a:solidFill>
                <a:latin typeface="Impact" panose="020B0806030902050204" pitchFamily="34" charset="0"/>
              </a:rPr>
              <a:t>«ТОЧКА РОСТА»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085" y="2312432"/>
            <a:ext cx="8664680" cy="2466958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«Михайловская СОШ №1»</a:t>
            </a:r>
          </a:p>
          <a:p>
            <a:pPr algn="ctr"/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«Михайловская СОШ №2»</a:t>
            </a:r>
          </a:p>
          <a:p>
            <a:pPr algn="ctr"/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Маковский филиал МОУ </a:t>
            </a:r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«Октябрьская СОШ №2»</a:t>
            </a:r>
          </a:p>
          <a:p>
            <a:pPr algn="ctr"/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«Чапаевская СОШ»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28" y="5028180"/>
            <a:ext cx="3996965" cy="1829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01" y="180019"/>
            <a:ext cx="3792764" cy="2132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08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6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730" y="75414"/>
            <a:ext cx="8573219" cy="123491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>
          <a:xfrm>
            <a:off x="480768" y="1583702"/>
            <a:ext cx="8408708" cy="3346517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ЭФФЕКТИВНОЙ СИСТЕМЫ ВЫЯВЛЕНИЯ, ПОДДЕРЖКИ И РАЗВИТИЯ СПОСОБНОСТЕЙ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ТАЛАНТОВ У ДЕТЕЙ</a:t>
            </a:r>
          </a:p>
          <a:p>
            <a:pPr eaLnBrk="1" hangingPunct="1"/>
            <a:endParaRPr lang="ru-RU" altLang="ru-RU" dirty="0" smtClean="0"/>
          </a:p>
        </p:txBody>
      </p:sp>
      <p:pic>
        <p:nvPicPr>
          <p:cNvPr id="512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73" y="4571616"/>
            <a:ext cx="3642731" cy="22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6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5021" y="381682"/>
            <a:ext cx="6236514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>
            <a:off x="2337846" y="548680"/>
            <a:ext cx="55806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Федеральный проект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«Успех каждого ребенка»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19" descr="https://im0-tub-ru.yandex.net/i?id=eff2a3859861c9a130de18de19a9248f&amp;n=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726" y="4207905"/>
            <a:ext cx="3144239" cy="23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8" descr="http://st-ustieshkola.ucoz.ru/arxiv/2018-2019/foto/proektoriya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40" y="4180714"/>
            <a:ext cx="3549619" cy="237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4973" y="1653360"/>
            <a:ext cx="7635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2019 </a:t>
            </a:r>
            <a:r>
              <a:rPr lang="ru-RU" altLang="ru-RU" sz="2000" dirty="0">
                <a:solidFill>
                  <a:srgbClr val="FF0000"/>
                </a:solidFill>
                <a:latin typeface="Impact" panose="020B0806030902050204" pitchFamily="34" charset="0"/>
              </a:rPr>
              <a:t>год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>
              <a:latin typeface="Impact" panose="020B080603090205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Impact" panose="020B0806030902050204" pitchFamily="34" charset="0"/>
              </a:rPr>
              <a:t>«БИЛЕТ В БУДУЩЕЕ»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Impact" panose="020B0806030902050204" pitchFamily="34" charset="0"/>
              </a:rPr>
              <a:t>13 ОУ – </a:t>
            </a:r>
            <a:r>
              <a:rPr lang="ru-RU" altLang="ru-RU" sz="2000" dirty="0">
                <a:solidFill>
                  <a:srgbClr val="FF0000"/>
                </a:solidFill>
                <a:latin typeface="Impact" panose="020B0806030902050204" pitchFamily="34" charset="0"/>
              </a:rPr>
              <a:t>935</a:t>
            </a:r>
            <a:r>
              <a:rPr lang="ru-RU" altLang="ru-RU" sz="2000" dirty="0">
                <a:latin typeface="Impact" panose="020B0806030902050204" pitchFamily="34" charset="0"/>
              </a:rPr>
              <a:t> обучающихся 6-11 классов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>
              <a:latin typeface="Impact" panose="020B080603090205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Impact" panose="020B0806030902050204" pitchFamily="34" charset="0"/>
              </a:rPr>
              <a:t>«ПРОЕКТОРИЯ»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0000"/>
                </a:solidFill>
                <a:latin typeface="Impact" panose="020B0806030902050204" pitchFamily="34" charset="0"/>
              </a:rPr>
              <a:t>493</a:t>
            </a:r>
            <a:r>
              <a:rPr lang="ru-RU" altLang="ru-RU" sz="2000" dirty="0">
                <a:latin typeface="Impact" panose="020B0806030902050204" pitchFamily="34" charset="0"/>
              </a:rPr>
              <a:t> обучающихся 8-11 классов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6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00" y="274638"/>
            <a:ext cx="8158899" cy="375811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7900" y="1106555"/>
            <a:ext cx="8436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-apple-system"/>
              </a:rPr>
              <a:t>13 сентября </a:t>
            </a:r>
            <a:r>
              <a:rPr lang="ru-RU" smtClean="0">
                <a:latin typeface="-apple-system"/>
              </a:rPr>
              <a:t>2019 года </a:t>
            </a:r>
            <a:r>
              <a:rPr lang="ru-RU" dirty="0">
                <a:latin typeface="-apple-system"/>
              </a:rPr>
              <a:t>в </a:t>
            </a:r>
            <a:r>
              <a:rPr lang="ru-RU" dirty="0" err="1">
                <a:latin typeface="-apple-system"/>
              </a:rPr>
              <a:t>Рачатниковском</a:t>
            </a:r>
            <a:r>
              <a:rPr lang="ru-RU" dirty="0">
                <a:latin typeface="-apple-system"/>
              </a:rPr>
              <a:t> филиале МОУ «Михайловская СОШ №1» </a:t>
            </a:r>
            <a:r>
              <a:rPr lang="ru-RU" dirty="0" smtClean="0">
                <a:latin typeface="-apple-system"/>
              </a:rPr>
              <a:t>состоялась торжественная </a:t>
            </a:r>
            <a:r>
              <a:rPr lang="ru-RU" dirty="0">
                <a:latin typeface="-apple-system"/>
              </a:rPr>
              <a:t>церемония, посвященная открытию спортивного зала после капитального </a:t>
            </a:r>
            <a:r>
              <a:rPr lang="ru-RU" dirty="0" smtClean="0">
                <a:latin typeface="-apple-system"/>
              </a:rPr>
              <a:t>ремонта (в </a:t>
            </a:r>
            <a:r>
              <a:rPr lang="ru-RU" dirty="0">
                <a:latin typeface="-apple-system"/>
              </a:rPr>
              <a:t>рамках регионального проекта «Успех каждого ребёнка</a:t>
            </a:r>
            <a:r>
              <a:rPr lang="ru-RU" dirty="0" smtClean="0">
                <a:latin typeface="-apple-system"/>
              </a:rPr>
              <a:t>»)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21" y="1815054"/>
            <a:ext cx="2765882" cy="368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0" y="4147794"/>
            <a:ext cx="3613607" cy="271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52" y="4157221"/>
            <a:ext cx="3601038" cy="270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58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875" y="76918"/>
            <a:ext cx="5788058" cy="117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/>
          <p:nvPr/>
        </p:nvSpPr>
        <p:spPr>
          <a:xfrm>
            <a:off x="2073897" y="207390"/>
            <a:ext cx="6487521" cy="100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Федеральный проект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«Успех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каждого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ребенка»</a:t>
            </a:r>
            <a:endParaRPr sz="2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1706252" y="1333668"/>
            <a:ext cx="7271648" cy="434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Приказом Управления образования и молодежной политики № 99/1 от 30 марта 2018 года в Доме детского творчества создан муниципальный опорный центр.</a:t>
            </a:r>
            <a:endParaRPr lang="ru-RU" altLang="ru-RU" sz="2400" dirty="0"/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   В 2019-2020 учебном  году планируется охват не менее 75% всех обучающихся в возрасте  от 5 до 18 лет сертификатами дополнительного образования.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25 % наших учащихся получат сертификаты персонифицированного финансирования.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71" y="4706916"/>
            <a:ext cx="2727929" cy="19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4" y="40355"/>
            <a:ext cx="1821293" cy="243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2" y="5231875"/>
            <a:ext cx="5800765" cy="14303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408</Words>
  <Application>Microsoft Office PowerPoint</Application>
  <PresentationFormat>Экран (4:3)</PresentationFormat>
  <Paragraphs>99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-apple-system</vt:lpstr>
      <vt:lpstr>Arial</vt:lpstr>
      <vt:lpstr>Calibri</vt:lpstr>
      <vt:lpstr>DejaVu Sans</vt:lpstr>
      <vt:lpstr>Impact</vt:lpstr>
      <vt:lpstr>Times New Roman</vt:lpstr>
      <vt:lpstr>Wingdings</vt:lpstr>
      <vt:lpstr>Тема Office</vt:lpstr>
      <vt:lpstr>Презентация PowerPoint</vt:lpstr>
      <vt:lpstr>  </vt:lpstr>
      <vt:lpstr>Презентация PowerPoint</vt:lpstr>
      <vt:lpstr>Презентация PowerPoint</vt:lpstr>
      <vt:lpstr>ФЕДЕРАЛЬНЫЙ ПРОЕКТ  «СОВРЕМЕННАЯ ШКОЛА»  ЦЕНТР ОБРАЗОВАНИЯ ЦИФРОВОГО И ГУМАНИТАРНОГО ПРОФИЛЕЙ «ТОЧКА РОСТА»</vt:lpstr>
      <vt:lpstr> Федеральный проект  «Успех каждого ребенка»</vt:lpstr>
      <vt:lpstr>Презентация PowerPoint</vt:lpstr>
      <vt:lpstr> «Успех каждого ребенка»</vt:lpstr>
      <vt:lpstr>Презентация PowerPoint</vt:lpstr>
      <vt:lpstr>Муниципальный проект  «Организация системы профориентационной  работы   в образовательных учреждениях Михайловского района»</vt:lpstr>
      <vt:lpstr>Муниципальный проект  «Организация системы профориентационной  работы   в образовательных учреждениях Михайловского района»</vt:lpstr>
      <vt:lpstr>Презентация PowerPoint</vt:lpstr>
      <vt:lpstr>Федеральный проект «Поддержка семей, имеющих детей» </vt:lpstr>
      <vt:lpstr>Презентация PowerPoint</vt:lpstr>
      <vt:lpstr>Федеральный проект  «СОЦИАЛЬНАЯ АКТИВНОСТЬ»</vt:lpstr>
      <vt:lpstr>Муниципальный проект «Создание и организация работы проектной школы Михайловского муниципального района «Проектный лидер»»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нацпроекта «ОБРАЗОВАНИЕ»  на территории  Михайловского  мунципального района </dc:title>
  <cp:lastModifiedBy>ДМЦ </cp:lastModifiedBy>
  <cp:revision>35</cp:revision>
  <dcterms:modified xsi:type="dcterms:W3CDTF">2019-09-24T07:30:43Z</dcterms:modified>
</cp:coreProperties>
</file>